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Arimo" panose="020B0604020202020204" charset="0"/>
      <p:regular r:id="rId16"/>
      <p:bold r:id="rId17"/>
      <p:italic r:id="rId18"/>
      <p:boldItalic r:id="rId19"/>
    </p:embeddedFont>
    <p:embeddedFont>
      <p:font typeface="Montserrat Light" panose="020B0604020202020204" charset="0"/>
      <p:regular r:id="rId20"/>
      <p:bold r:id="rId21"/>
      <p:italic r:id="rId22"/>
      <p:boldItalic r:id="rId23"/>
    </p:embeddedFont>
    <p:embeddedFont>
      <p:font typeface="Montserrat Classic" panose="020B0604020202020204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706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7814" t="32426" r="50567"/>
          <a:stretch>
            <a:fillRect/>
          </a:stretch>
        </p:blipFill>
        <p:spPr>
          <a:xfrm>
            <a:off x="-433730" y="-330005"/>
            <a:ext cx="2458198" cy="1093811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147731" y="-438150"/>
            <a:ext cx="2552700" cy="11163300"/>
          </a:xfrm>
          <a:prstGeom prst="rect">
            <a:avLst/>
          </a:prstGeom>
          <a:solidFill>
            <a:srgbClr val="43B0F1"/>
          </a:solidFill>
        </p:spPr>
      </p:sp>
      <p:sp>
        <p:nvSpPr>
          <p:cNvPr id="4" name="TextBox 4"/>
          <p:cNvSpPr txBox="1"/>
          <p:nvPr/>
        </p:nvSpPr>
        <p:spPr>
          <a:xfrm>
            <a:off x="2368079" y="971550"/>
            <a:ext cx="829076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b="0" i="0" spc="352">
                <a:solidFill>
                  <a:srgbClr val="E8EEF1"/>
                </a:solidFill>
                <a:latin typeface="Montserrat Classic"/>
              </a:rPr>
              <a:t>TECHNOLOGY &amp; THEORY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368079" y="4242984"/>
            <a:ext cx="15173906" cy="5015316"/>
            <a:chOff x="0" y="0"/>
            <a:chExt cx="20231875" cy="6687089"/>
          </a:xfrm>
        </p:grpSpPr>
        <p:sp>
          <p:nvSpPr>
            <p:cNvPr id="6" name="TextBox 6"/>
            <p:cNvSpPr txBox="1"/>
            <p:nvPr/>
          </p:nvSpPr>
          <p:spPr>
            <a:xfrm>
              <a:off x="0" y="123825"/>
              <a:ext cx="20231875" cy="5611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880"/>
                </a:lnSpc>
              </a:pPr>
              <a:r>
                <a:rPr lang="en-US" sz="11000" b="1" i="0" spc="770">
                  <a:solidFill>
                    <a:srgbClr val="E8EEF1"/>
                  </a:solidFill>
                  <a:latin typeface="Montserrat Classic"/>
                </a:rPr>
                <a:t>MVC</a:t>
              </a:r>
            </a:p>
            <a:p>
              <a:pPr>
                <a:lnSpc>
                  <a:spcPts val="10368"/>
                </a:lnSpc>
              </a:pPr>
              <a:r>
                <a:rPr lang="en-US" sz="9600" b="1" i="0" spc="672">
                  <a:solidFill>
                    <a:srgbClr val="E8EEF1"/>
                  </a:solidFill>
                  <a:latin typeface="Montserrat Classic"/>
                </a:rPr>
                <a:t>THE SIMPLEST COMPLICATION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064365"/>
              <a:ext cx="11054351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196">
                  <a:solidFill>
                    <a:srgbClr val="E8EEF1"/>
                  </a:solidFill>
                  <a:latin typeface="Montserrat Classic"/>
                </a:rPr>
                <a:t>Presented by Kevin Cox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21635" y="2030517"/>
            <a:ext cx="2886906" cy="851395"/>
            <a:chOff x="0" y="0"/>
            <a:chExt cx="1722525" cy="508000"/>
          </a:xfrm>
        </p:grpSpPr>
        <p:sp>
          <p:nvSpPr>
            <p:cNvPr id="9" name="Freeform 9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29200" y="1028700"/>
            <a:ext cx="8229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0941" y="754587"/>
            <a:ext cx="5966877" cy="4005201"/>
            <a:chOff x="0" y="-47625"/>
            <a:chExt cx="7955835" cy="5340266"/>
          </a:xfrm>
        </p:grpSpPr>
        <p:sp>
          <p:nvSpPr>
            <p:cNvPr id="3" name="TextBox 3"/>
            <p:cNvSpPr txBox="1"/>
            <p:nvPr/>
          </p:nvSpPr>
          <p:spPr>
            <a:xfrm>
              <a:off x="0" y="-47625"/>
              <a:ext cx="7955835" cy="1377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16"/>
                </a:lnSpc>
              </a:pPr>
              <a:r>
                <a:rPr lang="en-US" sz="6600" b="1" i="0" spc="59">
                  <a:solidFill>
                    <a:srgbClr val="E8EEF1"/>
                  </a:solidFill>
                  <a:latin typeface="Montserrat Classic"/>
                </a:rPr>
                <a:t>Kevin Cox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043890"/>
              <a:ext cx="7460076" cy="3248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 b="1" i="0" spc="236" dirty="0">
                  <a:solidFill>
                    <a:srgbClr val="43B0F1"/>
                  </a:solidFill>
                  <a:latin typeface="Montserrat Classic"/>
                </a:rPr>
                <a:t>Sr. Software </a:t>
              </a:r>
              <a:r>
                <a:rPr lang="en-US" sz="3200" b="1" i="0" spc="236" dirty="0" smtClean="0">
                  <a:solidFill>
                    <a:srgbClr val="43B0F1"/>
                  </a:solidFill>
                  <a:latin typeface="Montserrat Classic"/>
                </a:rPr>
                <a:t>Engineer</a:t>
              </a:r>
            </a:p>
            <a:p>
              <a:pPr>
                <a:lnSpc>
                  <a:spcPts val="3840"/>
                </a:lnSpc>
              </a:pPr>
              <a:r>
                <a:rPr lang="en-US" sz="3200" b="1" spc="236" dirty="0" smtClean="0">
                  <a:solidFill>
                    <a:srgbClr val="43B0F1"/>
                  </a:solidFill>
                  <a:latin typeface="Montserrat Classic"/>
                </a:rPr>
                <a:t>Sovos ETM</a:t>
              </a:r>
            </a:p>
            <a:p>
              <a:pPr>
                <a:lnSpc>
                  <a:spcPts val="3840"/>
                </a:lnSpc>
              </a:pPr>
              <a:endParaRPr lang="en-US" sz="3200" b="1" i="0" spc="236" dirty="0">
                <a:solidFill>
                  <a:srgbClr val="43B0F1"/>
                </a:solidFill>
                <a:latin typeface="Montserrat Classic"/>
              </a:endParaRPr>
            </a:p>
            <a:p>
              <a:pPr>
                <a:lnSpc>
                  <a:spcPts val="3840"/>
                </a:lnSpc>
              </a:pPr>
              <a:r>
                <a:rPr lang="en-US" sz="3200" b="1" spc="236" dirty="0" smtClean="0">
                  <a:solidFill>
                    <a:srgbClr val="43B0F1"/>
                  </a:solidFill>
                  <a:latin typeface="Montserrat Classic"/>
                </a:rPr>
                <a:t>Owner/CEO</a:t>
              </a:r>
              <a:endParaRPr lang="en-US" sz="3200" b="1" i="0" spc="236" dirty="0">
                <a:solidFill>
                  <a:srgbClr val="43B0F1"/>
                </a:solidFill>
                <a:latin typeface="Montserrat Classic"/>
              </a:endParaRPr>
            </a:p>
            <a:p>
              <a:pPr>
                <a:lnSpc>
                  <a:spcPts val="3840"/>
                </a:lnSpc>
              </a:pPr>
              <a:r>
                <a:rPr lang="en-US" sz="3200" b="1" i="0" spc="236" dirty="0">
                  <a:solidFill>
                    <a:srgbClr val="43B0F1"/>
                  </a:solidFill>
                  <a:latin typeface="Montserrat Classic"/>
                </a:rPr>
                <a:t>TEC Vector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8801100" y="-1825738"/>
            <a:ext cx="79052" cy="12001500"/>
          </a:xfrm>
          <a:prstGeom prst="rect">
            <a:avLst/>
          </a:prstGeom>
          <a:solidFill>
            <a:srgbClr val="43B0F1"/>
          </a:solidFill>
        </p:spPr>
      </p:sp>
      <p:grpSp>
        <p:nvGrpSpPr>
          <p:cNvPr id="6" name="Group 6"/>
          <p:cNvGrpSpPr/>
          <p:nvPr/>
        </p:nvGrpSpPr>
        <p:grpSpPr>
          <a:xfrm>
            <a:off x="10185497" y="5619726"/>
            <a:ext cx="7113329" cy="1009644"/>
            <a:chOff x="0" y="0"/>
            <a:chExt cx="9484438" cy="1346192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0"/>
              <a:ext cx="9484438" cy="7419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96"/>
                </a:lnSpc>
              </a:pPr>
              <a:r>
                <a:rPr lang="en-US" sz="3200" b="0" i="0" spc="352">
                  <a:solidFill>
                    <a:srgbClr val="E8EEF1"/>
                  </a:solidFill>
                  <a:latin typeface="Montserrat Classic"/>
                </a:rPr>
                <a:t>TECVECTOR@OUTLOOK.COM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77021"/>
              <a:ext cx="9484438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l="27814" t="32426" r="50567"/>
          <a:stretch>
            <a:fillRect/>
          </a:stretch>
        </p:blipFill>
        <p:spPr>
          <a:xfrm>
            <a:off x="-1429498" y="-419729"/>
            <a:ext cx="2458198" cy="1093811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675946" y="8832603"/>
            <a:ext cx="2886906" cy="851395"/>
            <a:chOff x="0" y="0"/>
            <a:chExt cx="1722525" cy="508000"/>
          </a:xfrm>
        </p:grpSpPr>
        <p:sp>
          <p:nvSpPr>
            <p:cNvPr id="11" name="Freeform 11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801100" y="3467100"/>
            <a:ext cx="735930" cy="367965"/>
            <a:chOff x="0" y="0"/>
            <a:chExt cx="1016000" cy="508000"/>
          </a:xfrm>
        </p:grpSpPr>
        <p:sp>
          <p:nvSpPr>
            <p:cNvPr id="13" name="Freeform 13"/>
            <p:cNvSpPr/>
            <p:nvPr/>
          </p:nvSpPr>
          <p:spPr>
            <a:xfrm>
              <a:off x="0" y="49530"/>
              <a:ext cx="1016000" cy="408940"/>
            </a:xfrm>
            <a:custGeom>
              <a:avLst/>
              <a:gdLst/>
              <a:ahLst/>
              <a:cxnLst/>
              <a:rect l="l" t="t" r="r" b="b"/>
              <a:pathLst>
                <a:path w="1016000" h="408940">
                  <a:moveTo>
                    <a:pt x="810260" y="0"/>
                  </a:moveTo>
                  <a:cubicBezTo>
                    <a:pt x="709930" y="0"/>
                    <a:pt x="627380" y="72390"/>
                    <a:pt x="60833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609600" y="242570"/>
                  </a:lnTo>
                  <a:cubicBezTo>
                    <a:pt x="627380" y="337820"/>
                    <a:pt x="711200" y="408940"/>
                    <a:pt x="811530" y="408940"/>
                  </a:cubicBezTo>
                  <a:cubicBezTo>
                    <a:pt x="924560" y="408940"/>
                    <a:pt x="1016000" y="317500"/>
                    <a:pt x="1016000" y="204470"/>
                  </a:cubicBezTo>
                  <a:cubicBezTo>
                    <a:pt x="1016000" y="91440"/>
                    <a:pt x="924560" y="0"/>
                    <a:pt x="810260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8801100" y="4512329"/>
            <a:ext cx="735930" cy="367965"/>
            <a:chOff x="0" y="0"/>
            <a:chExt cx="1016000" cy="508000"/>
          </a:xfrm>
        </p:grpSpPr>
        <p:sp>
          <p:nvSpPr>
            <p:cNvPr id="15" name="Freeform 15"/>
            <p:cNvSpPr/>
            <p:nvPr/>
          </p:nvSpPr>
          <p:spPr>
            <a:xfrm>
              <a:off x="0" y="49530"/>
              <a:ext cx="1016000" cy="408940"/>
            </a:xfrm>
            <a:custGeom>
              <a:avLst/>
              <a:gdLst/>
              <a:ahLst/>
              <a:cxnLst/>
              <a:rect l="l" t="t" r="r" b="b"/>
              <a:pathLst>
                <a:path w="1016000" h="408940">
                  <a:moveTo>
                    <a:pt x="810260" y="0"/>
                  </a:moveTo>
                  <a:cubicBezTo>
                    <a:pt x="709930" y="0"/>
                    <a:pt x="627380" y="72390"/>
                    <a:pt x="60833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609600" y="242570"/>
                  </a:lnTo>
                  <a:cubicBezTo>
                    <a:pt x="627380" y="337820"/>
                    <a:pt x="711200" y="408940"/>
                    <a:pt x="811530" y="408940"/>
                  </a:cubicBezTo>
                  <a:cubicBezTo>
                    <a:pt x="924560" y="408940"/>
                    <a:pt x="1016000" y="317500"/>
                    <a:pt x="1016000" y="204470"/>
                  </a:cubicBezTo>
                  <a:cubicBezTo>
                    <a:pt x="1016000" y="91440"/>
                    <a:pt x="924560" y="0"/>
                    <a:pt x="810260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8880152" y="5619726"/>
            <a:ext cx="735930" cy="367965"/>
            <a:chOff x="0" y="0"/>
            <a:chExt cx="1016000" cy="508000"/>
          </a:xfrm>
        </p:grpSpPr>
        <p:sp>
          <p:nvSpPr>
            <p:cNvPr id="17" name="Freeform 17"/>
            <p:cNvSpPr/>
            <p:nvPr/>
          </p:nvSpPr>
          <p:spPr>
            <a:xfrm>
              <a:off x="0" y="49530"/>
              <a:ext cx="1016000" cy="408940"/>
            </a:xfrm>
            <a:custGeom>
              <a:avLst/>
              <a:gdLst/>
              <a:ahLst/>
              <a:cxnLst/>
              <a:rect l="l" t="t" r="r" b="b"/>
              <a:pathLst>
                <a:path w="1016000" h="408940">
                  <a:moveTo>
                    <a:pt x="810260" y="0"/>
                  </a:moveTo>
                  <a:cubicBezTo>
                    <a:pt x="709930" y="0"/>
                    <a:pt x="627380" y="72390"/>
                    <a:pt x="60833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609600" y="242570"/>
                  </a:lnTo>
                  <a:cubicBezTo>
                    <a:pt x="627380" y="337820"/>
                    <a:pt x="711200" y="408940"/>
                    <a:pt x="811530" y="408940"/>
                  </a:cubicBezTo>
                  <a:cubicBezTo>
                    <a:pt x="924560" y="408940"/>
                    <a:pt x="1016000" y="317500"/>
                    <a:pt x="1016000" y="204470"/>
                  </a:cubicBezTo>
                  <a:cubicBezTo>
                    <a:pt x="1016000" y="91440"/>
                    <a:pt x="924560" y="0"/>
                    <a:pt x="810260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106445" y="4229100"/>
            <a:ext cx="934424" cy="934424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11433505" y="4512329"/>
            <a:ext cx="4097885" cy="1009644"/>
            <a:chOff x="0" y="0"/>
            <a:chExt cx="5463847" cy="1346192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95250"/>
              <a:ext cx="5463847" cy="7419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96"/>
                </a:lnSpc>
              </a:pPr>
              <a:r>
                <a:rPr lang="en-US" sz="3200" b="0" i="0" spc="352">
                  <a:solidFill>
                    <a:srgbClr val="E8EEF1"/>
                  </a:solidFill>
                  <a:latin typeface="Montserrat Classic"/>
                </a:rPr>
                <a:t>@KEVINACOX85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77021"/>
              <a:ext cx="5463847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endParaRPr/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169267" y="3152039"/>
            <a:ext cx="808781" cy="808781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1370589" y="3426717"/>
            <a:ext cx="6058526" cy="421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3"/>
              </a:lnSpc>
              <a:spcBef>
                <a:spcPct val="0"/>
              </a:spcBef>
            </a:pPr>
            <a:r>
              <a:rPr lang="en-US" sz="2473" dirty="0">
                <a:solidFill>
                  <a:srgbClr val="FFFFFF"/>
                </a:solidFill>
                <a:latin typeface="Arimo"/>
              </a:rPr>
              <a:t>https://www.linkedin.com/in/kevinacox1985/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169267" y="598485"/>
            <a:ext cx="2340061" cy="2340061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879713" y="598485"/>
            <a:ext cx="2340061" cy="2340061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11512557" y="6846149"/>
            <a:ext cx="7113329" cy="1009644"/>
            <a:chOff x="0" y="0"/>
            <a:chExt cx="9484438" cy="1346192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95250"/>
              <a:ext cx="9484438" cy="7419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96"/>
                </a:lnSpc>
              </a:pPr>
              <a:r>
                <a:rPr lang="en-US" sz="3200" b="0" i="0" spc="352" dirty="0">
                  <a:solidFill>
                    <a:srgbClr val="E8EEF1"/>
                  </a:solidFill>
                  <a:latin typeface="Montserrat Classic"/>
                </a:rPr>
                <a:t>/TECVECTOR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777021"/>
              <a:ext cx="9484438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919678" y="6948136"/>
            <a:ext cx="735930" cy="367965"/>
            <a:chOff x="0" y="0"/>
            <a:chExt cx="1016000" cy="508000"/>
          </a:xfrm>
        </p:grpSpPr>
        <p:sp>
          <p:nvSpPr>
            <p:cNvPr id="30" name="Freeform 30"/>
            <p:cNvSpPr/>
            <p:nvPr/>
          </p:nvSpPr>
          <p:spPr>
            <a:xfrm>
              <a:off x="0" y="49530"/>
              <a:ext cx="1016000" cy="408940"/>
            </a:xfrm>
            <a:custGeom>
              <a:avLst/>
              <a:gdLst/>
              <a:ahLst/>
              <a:cxnLst/>
              <a:rect l="l" t="t" r="r" b="b"/>
              <a:pathLst>
                <a:path w="1016000" h="408940">
                  <a:moveTo>
                    <a:pt x="810260" y="0"/>
                  </a:moveTo>
                  <a:cubicBezTo>
                    <a:pt x="709930" y="0"/>
                    <a:pt x="627380" y="72390"/>
                    <a:pt x="60833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609600" y="242570"/>
                  </a:lnTo>
                  <a:cubicBezTo>
                    <a:pt x="627380" y="337820"/>
                    <a:pt x="711200" y="408940"/>
                    <a:pt x="811530" y="408940"/>
                  </a:cubicBezTo>
                  <a:cubicBezTo>
                    <a:pt x="924560" y="408940"/>
                    <a:pt x="1016000" y="317500"/>
                    <a:pt x="1016000" y="204470"/>
                  </a:cubicBezTo>
                  <a:cubicBezTo>
                    <a:pt x="1016000" y="91440"/>
                    <a:pt x="924560" y="0"/>
                    <a:pt x="810260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32" name="Group 29"/>
          <p:cNvGrpSpPr/>
          <p:nvPr/>
        </p:nvGrpSpPr>
        <p:grpSpPr>
          <a:xfrm>
            <a:off x="8963695" y="8312423"/>
            <a:ext cx="735930" cy="367965"/>
            <a:chOff x="0" y="0"/>
            <a:chExt cx="1016000" cy="508000"/>
          </a:xfrm>
        </p:grpSpPr>
        <p:sp>
          <p:nvSpPr>
            <p:cNvPr id="33" name="Freeform 30"/>
            <p:cNvSpPr/>
            <p:nvPr/>
          </p:nvSpPr>
          <p:spPr>
            <a:xfrm>
              <a:off x="0" y="49530"/>
              <a:ext cx="1016000" cy="408940"/>
            </a:xfrm>
            <a:custGeom>
              <a:avLst/>
              <a:gdLst/>
              <a:ahLst/>
              <a:cxnLst/>
              <a:rect l="l" t="t" r="r" b="b"/>
              <a:pathLst>
                <a:path w="1016000" h="408940">
                  <a:moveTo>
                    <a:pt x="810260" y="0"/>
                  </a:moveTo>
                  <a:cubicBezTo>
                    <a:pt x="709930" y="0"/>
                    <a:pt x="627380" y="72390"/>
                    <a:pt x="60833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609600" y="242570"/>
                  </a:lnTo>
                  <a:cubicBezTo>
                    <a:pt x="627380" y="337820"/>
                    <a:pt x="711200" y="408940"/>
                    <a:pt x="811530" y="408940"/>
                  </a:cubicBezTo>
                  <a:cubicBezTo>
                    <a:pt x="924560" y="408940"/>
                    <a:pt x="1016000" y="317500"/>
                    <a:pt x="1016000" y="204470"/>
                  </a:cubicBezTo>
                  <a:cubicBezTo>
                    <a:pt x="1016000" y="91440"/>
                    <a:pt x="924560" y="0"/>
                    <a:pt x="810260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911" y="6565744"/>
            <a:ext cx="1150266" cy="1127822"/>
          </a:xfrm>
          <a:prstGeom prst="rect">
            <a:avLst/>
          </a:prstGeom>
        </p:spPr>
      </p:pic>
      <p:sp>
        <p:nvSpPr>
          <p:cNvPr id="35" name="TextBox 27"/>
          <p:cNvSpPr txBox="1"/>
          <p:nvPr/>
        </p:nvSpPr>
        <p:spPr>
          <a:xfrm>
            <a:off x="10169267" y="8196605"/>
            <a:ext cx="7113329" cy="1179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6"/>
              </a:lnSpc>
            </a:pPr>
            <a:r>
              <a:rPr lang="en-US" sz="3200" spc="352" dirty="0" smtClean="0">
                <a:solidFill>
                  <a:srgbClr val="E8EEF1"/>
                </a:solidFill>
                <a:latin typeface="Montserrat Classic"/>
              </a:rPr>
              <a:t>Meetup: Cedar-Rapids-NET-Meetup-Group</a:t>
            </a:r>
            <a:endParaRPr lang="en-US" sz="3200" b="0" i="0" spc="352" dirty="0">
              <a:solidFill>
                <a:srgbClr val="E8EEF1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01483" y="2321879"/>
            <a:ext cx="11885035" cy="5643242"/>
            <a:chOff x="0" y="0"/>
            <a:chExt cx="15846713" cy="7524323"/>
          </a:xfrm>
        </p:grpSpPr>
        <p:sp>
          <p:nvSpPr>
            <p:cNvPr id="3" name="TextBox 3"/>
            <p:cNvSpPr txBox="1"/>
            <p:nvPr/>
          </p:nvSpPr>
          <p:spPr>
            <a:xfrm>
              <a:off x="0" y="-47625"/>
              <a:ext cx="15846713" cy="1377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16"/>
                </a:lnSpc>
              </a:pPr>
              <a:r>
                <a:rPr lang="en-US" sz="6600" b="1" i="0" spc="59">
                  <a:solidFill>
                    <a:srgbClr val="E8EEF1"/>
                  </a:solidFill>
                  <a:latin typeface="Montserrat Classic"/>
                </a:rPr>
                <a:t>Covered Today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619701" y="1773111"/>
              <a:ext cx="14607312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b="1" i="0" spc="266">
                  <a:solidFill>
                    <a:srgbClr val="43B0F1"/>
                  </a:solidFill>
                  <a:latin typeface="Montserrat Classic"/>
                </a:rPr>
                <a:t>A brief outline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619701" y="3009473"/>
              <a:ext cx="14607312" cy="451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0" i="0" spc="30">
                  <a:solidFill>
                    <a:srgbClr val="E8EEF1"/>
                  </a:solidFill>
                  <a:latin typeface="Montserrat Light"/>
                </a:rPr>
                <a:t>What is MVC5?</a:t>
              </a:r>
            </a:p>
            <a:p>
              <a:pPr algn="ctr">
                <a:lnSpc>
                  <a:spcPts val="4500"/>
                </a:lnSpc>
              </a:pPr>
              <a:r>
                <a:rPr lang="en-US" sz="3000" b="0" i="0" spc="30">
                  <a:solidFill>
                    <a:srgbClr val="E8EEF1"/>
                  </a:solidFill>
                  <a:latin typeface="Montserrat Light"/>
                </a:rPr>
                <a:t>When to use MVC5</a:t>
              </a:r>
            </a:p>
            <a:p>
              <a:pPr algn="ctr">
                <a:lnSpc>
                  <a:spcPts val="4500"/>
                </a:lnSpc>
              </a:pPr>
              <a:r>
                <a:rPr lang="en-US" sz="3000" b="0" i="0" spc="30">
                  <a:solidFill>
                    <a:srgbClr val="E8EEF1"/>
                  </a:solidFill>
                  <a:latin typeface="Montserrat Light"/>
                </a:rPr>
                <a:t>Practical Mistakes Made</a:t>
              </a:r>
            </a:p>
            <a:p>
              <a:pPr algn="ctr">
                <a:lnSpc>
                  <a:spcPts val="4500"/>
                </a:lnSpc>
              </a:pPr>
              <a:r>
                <a:rPr lang="en-US" sz="3000" b="0" i="0" spc="30">
                  <a:solidFill>
                    <a:srgbClr val="E8EEF1"/>
                  </a:solidFill>
                  <a:latin typeface="Montserrat Light"/>
                </a:rPr>
                <a:t>Future of MVC with Core and Blazor</a:t>
              </a:r>
            </a:p>
            <a:p>
              <a:pPr algn="ctr">
                <a:lnSpc>
                  <a:spcPts val="4500"/>
                </a:lnSpc>
              </a:pPr>
              <a:r>
                <a:rPr lang="en-US" sz="3000" b="0" i="0" spc="30">
                  <a:solidFill>
                    <a:srgbClr val="E8EEF1"/>
                  </a:solidFill>
                  <a:latin typeface="Montserrat Light"/>
                </a:rPr>
                <a:t>Hands on demo</a:t>
              </a:r>
            </a:p>
            <a:p>
              <a:pPr algn="ctr">
                <a:lnSpc>
                  <a:spcPts val="4500"/>
                </a:lnSpc>
              </a:pPr>
              <a:r>
                <a:rPr lang="en-US" sz="3000" b="0" i="0" spc="30">
                  <a:solidFill>
                    <a:srgbClr val="E8EEF1"/>
                  </a:solidFill>
                  <a:latin typeface="Montserrat Light"/>
                </a:rPr>
                <a:t>Questions/Comments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75946" y="8832603"/>
            <a:ext cx="2886906" cy="851395"/>
            <a:chOff x="0" y="0"/>
            <a:chExt cx="1722525" cy="508000"/>
          </a:xfrm>
        </p:grpSpPr>
        <p:sp>
          <p:nvSpPr>
            <p:cNvPr id="7" name="Freeform 7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6202354" y="603003"/>
            <a:ext cx="2886906" cy="851395"/>
            <a:chOff x="0" y="0"/>
            <a:chExt cx="1722525" cy="508000"/>
          </a:xfrm>
        </p:grpSpPr>
        <p:sp>
          <p:nvSpPr>
            <p:cNvPr id="9" name="Freeform 9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50711" y="566356"/>
            <a:ext cx="13786578" cy="91542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09267" y="993528"/>
            <a:ext cx="12338758" cy="90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5"/>
              </a:lnSpc>
            </a:pPr>
            <a:r>
              <a:rPr lang="en-US" sz="5500" b="1" i="0" spc="159">
                <a:solidFill>
                  <a:srgbClr val="E8EEF1"/>
                </a:solidFill>
                <a:latin typeface="Montserrat Classic"/>
              </a:rPr>
              <a:t>WHAT IS MVC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09267" y="5881894"/>
            <a:ext cx="4685709" cy="2111168"/>
            <a:chOff x="0" y="0"/>
            <a:chExt cx="6247612" cy="2814890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0"/>
              <a:ext cx="6247612" cy="7419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96"/>
                </a:lnSpc>
              </a:pPr>
              <a:r>
                <a:rPr lang="en-US" sz="3200" b="0" i="0" spc="352">
                  <a:solidFill>
                    <a:srgbClr val="43B0F1"/>
                  </a:solidFill>
                  <a:latin typeface="Montserrat Classic"/>
                </a:rPr>
                <a:t>MODEL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26519"/>
              <a:ext cx="6247612" cy="1788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 spc="26">
                  <a:solidFill>
                    <a:srgbClr val="E8EEF1"/>
                  </a:solidFill>
                  <a:latin typeface="Montserrat Light"/>
                </a:rPr>
                <a:t>The data objects, classes, and basic presentation materials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53124" b="15227"/>
          <a:stretch>
            <a:fillRect/>
          </a:stretch>
        </p:blipFill>
        <p:spPr>
          <a:xfrm>
            <a:off x="2109267" y="3184828"/>
            <a:ext cx="4693522" cy="222537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7423869" y="5881894"/>
            <a:ext cx="4685709" cy="1653968"/>
            <a:chOff x="0" y="0"/>
            <a:chExt cx="6247612" cy="2205290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0"/>
              <a:ext cx="6247612" cy="7419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96"/>
                </a:lnSpc>
              </a:pPr>
              <a:r>
                <a:rPr lang="en-US" sz="3200" b="0" i="0" spc="352">
                  <a:solidFill>
                    <a:srgbClr val="43B0F1"/>
                  </a:solidFill>
                  <a:latin typeface="Montserrat Classic"/>
                </a:rPr>
                <a:t>VIEW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26519"/>
              <a:ext cx="6247612" cy="1178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 spc="26">
                  <a:solidFill>
                    <a:srgbClr val="E8EEF1"/>
                  </a:solidFill>
                  <a:latin typeface="Montserrat Light"/>
                </a:rPr>
                <a:t>Server processed, browser rendered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t="14417" b="14417"/>
          <a:stretch>
            <a:fillRect/>
          </a:stretch>
        </p:blipFill>
        <p:spPr>
          <a:xfrm>
            <a:off x="7423869" y="3184828"/>
            <a:ext cx="4693522" cy="222537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2756278" y="5881894"/>
            <a:ext cx="4685709" cy="1653968"/>
            <a:chOff x="0" y="0"/>
            <a:chExt cx="6247612" cy="220529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0"/>
              <a:ext cx="6247612" cy="7419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96"/>
                </a:lnSpc>
              </a:pPr>
              <a:r>
                <a:rPr lang="en-US" sz="3200" b="0" i="0" spc="352">
                  <a:solidFill>
                    <a:srgbClr val="43B0F1"/>
                  </a:solidFill>
                  <a:latin typeface="Montserrat Classic"/>
                </a:rPr>
                <a:t>CONTROLLER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026519"/>
              <a:ext cx="6247612" cy="1178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 spc="26">
                  <a:solidFill>
                    <a:srgbClr val="E8EEF1"/>
                  </a:solidFill>
                  <a:latin typeface="Montserrat Light"/>
                </a:rPr>
                <a:t>Data layer control, mappings, and basic logic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 t="28834"/>
          <a:stretch>
            <a:fillRect/>
          </a:stretch>
        </p:blipFill>
        <p:spPr>
          <a:xfrm>
            <a:off x="12756278" y="3184828"/>
            <a:ext cx="4693522" cy="222537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 l="27814" t="32426" r="50567"/>
          <a:stretch>
            <a:fillRect/>
          </a:stretch>
        </p:blipFill>
        <p:spPr>
          <a:xfrm>
            <a:off x="-1082212" y="-325560"/>
            <a:ext cx="2458198" cy="10938119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>
            <a:off x="-234113" y="-495300"/>
            <a:ext cx="762000" cy="11277600"/>
          </a:xfrm>
          <a:prstGeom prst="rect">
            <a:avLst/>
          </a:prstGeom>
          <a:solidFill>
            <a:srgbClr val="43B0F1"/>
          </a:solidFill>
        </p:spPr>
      </p:sp>
      <p:grpSp>
        <p:nvGrpSpPr>
          <p:cNvPr id="17" name="Group 17"/>
          <p:cNvGrpSpPr/>
          <p:nvPr/>
        </p:nvGrpSpPr>
        <p:grpSpPr>
          <a:xfrm rot="-10800000">
            <a:off x="16435549" y="1028700"/>
            <a:ext cx="2886906" cy="851395"/>
            <a:chOff x="0" y="0"/>
            <a:chExt cx="1722525" cy="508000"/>
          </a:xfrm>
        </p:grpSpPr>
        <p:sp>
          <p:nvSpPr>
            <p:cNvPr id="18" name="Freeform 1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447800" y="5105400"/>
            <a:ext cx="20116800" cy="5676900"/>
          </a:xfrm>
          <a:prstGeom prst="rect">
            <a:avLst/>
          </a:prstGeom>
          <a:solidFill>
            <a:srgbClr val="43B0F1"/>
          </a:solidFill>
        </p:spPr>
      </p:sp>
      <p:grpSp>
        <p:nvGrpSpPr>
          <p:cNvPr id="3" name="Group 3"/>
          <p:cNvGrpSpPr/>
          <p:nvPr/>
        </p:nvGrpSpPr>
        <p:grpSpPr>
          <a:xfrm>
            <a:off x="-292634" y="-133350"/>
            <a:ext cx="7836434" cy="10553700"/>
            <a:chOff x="0" y="0"/>
            <a:chExt cx="10448579" cy="140716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4427" r="4427"/>
            <a:stretch>
              <a:fillRect/>
            </a:stretch>
          </p:blipFill>
          <p:spPr>
            <a:xfrm>
              <a:off x="0" y="0"/>
              <a:ext cx="10448579" cy="70358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621" r="621"/>
            <a:stretch>
              <a:fillRect/>
            </a:stretch>
          </p:blipFill>
          <p:spPr>
            <a:xfrm>
              <a:off x="0" y="7035800"/>
              <a:ext cx="10448579" cy="7035800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27814" t="32426" r="50567"/>
          <a:stretch>
            <a:fillRect/>
          </a:stretch>
        </p:blipFill>
        <p:spPr>
          <a:xfrm>
            <a:off x="17058901" y="-325560"/>
            <a:ext cx="2458198" cy="1093811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763000" y="2308364"/>
            <a:ext cx="734765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i="0" spc="266">
                <a:solidFill>
                  <a:srgbClr val="E8EEF1"/>
                </a:solidFill>
                <a:latin typeface="Montserrat Classic"/>
              </a:rPr>
              <a:t>Design Pattern?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63000" y="7604556"/>
            <a:ext cx="734765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i="0" spc="266">
                <a:solidFill>
                  <a:srgbClr val="1E3D58"/>
                </a:solidFill>
                <a:latin typeface="Montserrat Classic"/>
              </a:rPr>
              <a:t>Framework?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571500" y="4717803"/>
            <a:ext cx="2886906" cy="851395"/>
            <a:chOff x="0" y="0"/>
            <a:chExt cx="1722525" cy="508000"/>
          </a:xfrm>
        </p:grpSpPr>
        <p:sp>
          <p:nvSpPr>
            <p:cNvPr id="10" name="Freeform 10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32413" y="1879366"/>
            <a:ext cx="12023175" cy="1822487"/>
            <a:chOff x="0" y="0"/>
            <a:chExt cx="16030900" cy="2429983"/>
          </a:xfrm>
        </p:grpSpPr>
        <p:sp>
          <p:nvSpPr>
            <p:cNvPr id="3" name="TextBox 3"/>
            <p:cNvSpPr txBox="1"/>
            <p:nvPr/>
          </p:nvSpPr>
          <p:spPr>
            <a:xfrm>
              <a:off x="0" y="-47625"/>
              <a:ext cx="16030900" cy="1377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16"/>
                </a:lnSpc>
              </a:pPr>
              <a:r>
                <a:rPr lang="en-US" sz="6600" b="1" i="0" spc="59">
                  <a:solidFill>
                    <a:srgbClr val="E8EEF1"/>
                  </a:solidFill>
                  <a:latin typeface="Montserrat Classic"/>
                </a:rPr>
                <a:t>Time and a Place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01943" y="1696558"/>
              <a:ext cx="15227014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b="1" i="0" spc="266">
                  <a:solidFill>
                    <a:srgbClr val="43B0F1"/>
                  </a:solidFill>
                  <a:latin typeface="Montserrat Classic"/>
                </a:rPr>
                <a:t>MVC is not the end-all of Web Code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30025" r="53862"/>
          <a:stretch>
            <a:fillRect/>
          </a:stretch>
        </p:blipFill>
        <p:spPr>
          <a:xfrm rot="5400000">
            <a:off x="7992364" y="-10561722"/>
            <a:ext cx="2303273" cy="2034881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6688760" y="4856619"/>
            <a:ext cx="4910480" cy="3551015"/>
            <a:chOff x="0" y="0"/>
            <a:chExt cx="6547307" cy="4734687"/>
          </a:xfrm>
        </p:grpSpPr>
        <p:sp>
          <p:nvSpPr>
            <p:cNvPr id="7" name="TextBox 7"/>
            <p:cNvSpPr txBox="1"/>
            <p:nvPr/>
          </p:nvSpPr>
          <p:spPr>
            <a:xfrm>
              <a:off x="0" y="4029837"/>
              <a:ext cx="6547307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0" i="0" spc="30">
                  <a:solidFill>
                    <a:srgbClr val="43B0F1"/>
                  </a:solidFill>
                  <a:latin typeface="Montserrat Light"/>
                </a:rPr>
                <a:t>Many Moving Pieces</a:t>
              </a:r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1505468" y="0"/>
              <a:ext cx="3536371" cy="3536371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8EEF1"/>
              </a:solidFill>
            </p:spPr>
          </p:sp>
        </p:grp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021887" y="516419"/>
              <a:ext cx="2503533" cy="2503533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1729121" y="4856619"/>
            <a:ext cx="4910480" cy="3551015"/>
            <a:chOff x="0" y="0"/>
            <a:chExt cx="6547307" cy="473468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4029837"/>
              <a:ext cx="6547307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0" i="0" spc="30">
                  <a:solidFill>
                    <a:srgbClr val="43B0F1"/>
                  </a:solidFill>
                  <a:latin typeface="Montserrat Light"/>
                </a:rPr>
                <a:t>Heavy Data</a:t>
              </a: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1505468" y="0"/>
              <a:ext cx="3536371" cy="3536371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8EEF1"/>
              </a:solidFill>
            </p:spPr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35976" y="330508"/>
              <a:ext cx="2875355" cy="2875355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648399" y="4856619"/>
            <a:ext cx="4910480" cy="3551015"/>
            <a:chOff x="0" y="0"/>
            <a:chExt cx="6547307" cy="473468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029837"/>
              <a:ext cx="6547307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0" i="0" spc="30">
                  <a:solidFill>
                    <a:srgbClr val="43B0F1"/>
                  </a:solidFill>
                  <a:latin typeface="Montserrat Light"/>
                </a:rPr>
                <a:t>Integrations</a:t>
              </a: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1505468" y="0"/>
              <a:ext cx="3536371" cy="3536371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8EEF1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825648" y="320180"/>
              <a:ext cx="2896012" cy="2896012"/>
            </a:xfrm>
            <a:prstGeom prst="rect">
              <a:avLst/>
            </a:prstGeom>
          </p:spPr>
        </p:pic>
      </p:grpSp>
      <p:sp>
        <p:nvSpPr>
          <p:cNvPr id="21" name="AutoShape 21"/>
          <p:cNvSpPr/>
          <p:nvPr/>
        </p:nvSpPr>
        <p:spPr>
          <a:xfrm>
            <a:off x="-855201" y="-632050"/>
            <a:ext cx="19143201" cy="1041052"/>
          </a:xfrm>
          <a:prstGeom prst="rect">
            <a:avLst/>
          </a:prstGeom>
          <a:solidFill>
            <a:srgbClr val="43B0F1"/>
          </a:solidFill>
        </p:spPr>
      </p:sp>
      <p:grpSp>
        <p:nvGrpSpPr>
          <p:cNvPr id="22" name="Group 22"/>
          <p:cNvGrpSpPr/>
          <p:nvPr/>
        </p:nvGrpSpPr>
        <p:grpSpPr>
          <a:xfrm>
            <a:off x="-843723" y="2364912"/>
            <a:ext cx="2886906" cy="851395"/>
            <a:chOff x="0" y="0"/>
            <a:chExt cx="1722525" cy="508000"/>
          </a:xfrm>
        </p:grpSpPr>
        <p:sp>
          <p:nvSpPr>
            <p:cNvPr id="23" name="Freeform 23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24" name="Group 24"/>
          <p:cNvGrpSpPr/>
          <p:nvPr/>
        </p:nvGrpSpPr>
        <p:grpSpPr>
          <a:xfrm rot="-10800000">
            <a:off x="16244817" y="2364912"/>
            <a:ext cx="2886906" cy="851395"/>
            <a:chOff x="0" y="0"/>
            <a:chExt cx="1722525" cy="508000"/>
          </a:xfrm>
        </p:grpSpPr>
        <p:sp>
          <p:nvSpPr>
            <p:cNvPr id="25" name="Freeform 25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31261" b="3126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67974" y="1028700"/>
            <a:ext cx="10752053" cy="8096431"/>
            <a:chOff x="0" y="0"/>
            <a:chExt cx="14336071" cy="10795241"/>
          </a:xfrm>
        </p:grpSpPr>
        <p:sp>
          <p:nvSpPr>
            <p:cNvPr id="3" name="TextBox 3"/>
            <p:cNvSpPr txBox="1"/>
            <p:nvPr/>
          </p:nvSpPr>
          <p:spPr>
            <a:xfrm>
              <a:off x="855903" y="1373505"/>
              <a:ext cx="12624264" cy="6119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880"/>
                </a:lnSpc>
              </a:pPr>
              <a:r>
                <a:rPr lang="en-US" sz="11000" b="1" i="0" spc="770">
                  <a:solidFill>
                    <a:srgbClr val="43B0F1"/>
                  </a:solidFill>
                  <a:latin typeface="Montserrat Classic"/>
                </a:rPr>
                <a:t>MVC SHOULD BE DUMB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4336071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b="1" i="0" spc="266">
                  <a:solidFill>
                    <a:srgbClr val="E8EEF1"/>
                  </a:solidFill>
                  <a:latin typeface="Montserrat Classic"/>
                </a:rPr>
                <a:t>Relationship with Technology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86" y="9227807"/>
              <a:ext cx="14334299" cy="15674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6"/>
                </a:lnSpc>
              </a:pPr>
              <a:r>
                <a:rPr lang="en-US" sz="3200" b="0" i="0" spc="352">
                  <a:solidFill>
                    <a:srgbClr val="E8EEF1"/>
                  </a:solidFill>
                  <a:latin typeface="Montserrat Classic"/>
                </a:rPr>
                <a:t>PROPER DISCIPLINE SAVES YOU A HEADACHE</a:t>
              </a: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5999658" y="7912327"/>
              <a:ext cx="2336755" cy="609465"/>
              <a:chOff x="0" y="0"/>
              <a:chExt cx="1947727" cy="508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49530"/>
                <a:ext cx="1947727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1947727" h="408940">
                    <a:moveTo>
                      <a:pt x="1741987" y="0"/>
                    </a:moveTo>
                    <a:cubicBezTo>
                      <a:pt x="1641657" y="0"/>
                      <a:pt x="1559107" y="72390"/>
                      <a:pt x="1540057" y="166370"/>
                    </a:cubicBezTo>
                    <a:lnTo>
                      <a:pt x="406400" y="166370"/>
                    </a:lnTo>
                    <a:cubicBezTo>
                      <a:pt x="388620" y="71120"/>
                      <a:pt x="304800" y="0"/>
                      <a:pt x="204470" y="0"/>
                    </a:cubicBezTo>
                    <a:cubicBezTo>
                      <a:pt x="91440" y="0"/>
                      <a:pt x="0" y="91440"/>
                      <a:pt x="0" y="204470"/>
                    </a:cubicBezTo>
                    <a:cubicBezTo>
                      <a:pt x="0" y="317500"/>
                      <a:pt x="91440" y="408940"/>
                      <a:pt x="204470" y="408940"/>
                    </a:cubicBezTo>
                    <a:cubicBezTo>
                      <a:pt x="304800" y="408940"/>
                      <a:pt x="388620" y="337820"/>
                      <a:pt x="406400" y="242570"/>
                    </a:cubicBezTo>
                    <a:lnTo>
                      <a:pt x="1541327" y="242570"/>
                    </a:lnTo>
                    <a:cubicBezTo>
                      <a:pt x="1559107" y="337820"/>
                      <a:pt x="1642927" y="408940"/>
                      <a:pt x="1743257" y="408940"/>
                    </a:cubicBezTo>
                    <a:cubicBezTo>
                      <a:pt x="1856287" y="408940"/>
                      <a:pt x="1947727" y="317500"/>
                      <a:pt x="1947727" y="204470"/>
                    </a:cubicBezTo>
                    <a:cubicBezTo>
                      <a:pt x="1947727" y="91440"/>
                      <a:pt x="1855017" y="0"/>
                      <a:pt x="1741987" y="0"/>
                    </a:cubicBezTo>
                    <a:close/>
                  </a:path>
                </a:pathLst>
              </a:custGeom>
              <a:solidFill>
                <a:srgbClr val="43B0F1"/>
              </a:solidFill>
            </p:spPr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1759" r="51477"/>
          <a:stretch>
            <a:fillRect/>
          </a:stretch>
        </p:blipFill>
        <p:spPr>
          <a:xfrm rot="5400000">
            <a:off x="7945886" y="112590"/>
            <a:ext cx="2396228" cy="2034881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084903" y="3055344"/>
            <a:ext cx="12118194" cy="4176311"/>
            <a:chOff x="0" y="0"/>
            <a:chExt cx="16157592" cy="5568415"/>
          </a:xfrm>
        </p:grpSpPr>
        <p:sp>
          <p:nvSpPr>
            <p:cNvPr id="4" name="TextBox 4"/>
            <p:cNvSpPr txBox="1"/>
            <p:nvPr/>
          </p:nvSpPr>
          <p:spPr>
            <a:xfrm>
              <a:off x="0" y="-47625"/>
              <a:ext cx="16157592" cy="1377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16"/>
                </a:lnSpc>
              </a:pPr>
              <a:r>
                <a:rPr lang="en-US" sz="6600" b="1" i="0" spc="59">
                  <a:solidFill>
                    <a:srgbClr val="E8EEF1"/>
                  </a:solidFill>
                  <a:latin typeface="Montserrat Classic"/>
                </a:rPr>
                <a:t>Where do we go next?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357" y="3594581"/>
              <a:ext cx="16146877" cy="197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6"/>
                </a:lnSpc>
              </a:pPr>
              <a:r>
                <a:rPr lang="en-US" sz="3200" b="0" i="0" spc="352">
                  <a:solidFill>
                    <a:srgbClr val="E8EEF1"/>
                  </a:solidFill>
                  <a:latin typeface="Montserrat Classic"/>
                </a:rPr>
                <a:t>HOW DO WE GET THERE?</a:t>
              </a:r>
            </a:p>
            <a:p>
              <a:pPr algn="ctr">
                <a:lnSpc>
                  <a:spcPts val="4896"/>
                </a:lnSpc>
              </a:pPr>
              <a:endParaRPr lang="en-US" sz="3200" b="0" i="0" spc="352">
                <a:solidFill>
                  <a:srgbClr val="E8EEF1"/>
                </a:solidFill>
                <a:latin typeface="Montserrat Classic"/>
              </a:endParaRPr>
            </a:p>
            <a:p>
              <a:pPr algn="ctr">
                <a:lnSpc>
                  <a:spcPts val="2448"/>
                </a:lnSpc>
              </a:pPr>
              <a:r>
                <a:rPr lang="en-US" sz="1600" b="0" i="0" spc="176">
                  <a:solidFill>
                    <a:srgbClr val="E8EEF1"/>
                  </a:solidFill>
                  <a:latin typeface="Montserrat Classic"/>
                </a:rPr>
                <a:t>HTTPS://DOCS.MICROSOFT.COM/EN-US/ASPNET/CORE/MVC/OVERVIEW?VIEW=ASPNETCORE-3.0</a:t>
              </a: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6910418" y="2057759"/>
              <a:ext cx="2336755" cy="609465"/>
              <a:chOff x="0" y="0"/>
              <a:chExt cx="1947727" cy="508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49530"/>
                <a:ext cx="1947727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1947727" h="408940">
                    <a:moveTo>
                      <a:pt x="1741987" y="0"/>
                    </a:moveTo>
                    <a:cubicBezTo>
                      <a:pt x="1641657" y="0"/>
                      <a:pt x="1559107" y="72390"/>
                      <a:pt x="1540057" y="166370"/>
                    </a:cubicBezTo>
                    <a:lnTo>
                      <a:pt x="406400" y="166370"/>
                    </a:lnTo>
                    <a:cubicBezTo>
                      <a:pt x="388620" y="71120"/>
                      <a:pt x="304800" y="0"/>
                      <a:pt x="204470" y="0"/>
                    </a:cubicBezTo>
                    <a:cubicBezTo>
                      <a:pt x="91440" y="0"/>
                      <a:pt x="0" y="91440"/>
                      <a:pt x="0" y="204470"/>
                    </a:cubicBezTo>
                    <a:cubicBezTo>
                      <a:pt x="0" y="317500"/>
                      <a:pt x="91440" y="408940"/>
                      <a:pt x="204470" y="408940"/>
                    </a:cubicBezTo>
                    <a:cubicBezTo>
                      <a:pt x="304800" y="408940"/>
                      <a:pt x="388620" y="337820"/>
                      <a:pt x="406400" y="242570"/>
                    </a:cubicBezTo>
                    <a:lnTo>
                      <a:pt x="1541327" y="242570"/>
                    </a:lnTo>
                    <a:cubicBezTo>
                      <a:pt x="1559107" y="337820"/>
                      <a:pt x="1642927" y="408940"/>
                      <a:pt x="1743257" y="408940"/>
                    </a:cubicBezTo>
                    <a:cubicBezTo>
                      <a:pt x="1856287" y="408940"/>
                      <a:pt x="1947727" y="317500"/>
                      <a:pt x="1947727" y="204470"/>
                    </a:cubicBezTo>
                    <a:cubicBezTo>
                      <a:pt x="1947727" y="91440"/>
                      <a:pt x="1855017" y="0"/>
                      <a:pt x="1741987" y="0"/>
                    </a:cubicBezTo>
                    <a:close/>
                  </a:path>
                </a:pathLst>
              </a:custGeom>
              <a:solidFill>
                <a:srgbClr val="43B0F1"/>
              </a:solidFill>
            </p:spPr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142</Words>
  <Application>Microsoft Office PowerPoint</Application>
  <PresentationFormat>Custom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Arimo</vt:lpstr>
      <vt:lpstr>Montserrat Light</vt:lpstr>
      <vt:lpstr>Montserrat Classic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MVC5 Presentation</dc:title>
  <dc:creator>Kevin Cox</dc:creator>
  <cp:lastModifiedBy>Kevin Cox</cp:lastModifiedBy>
  <cp:revision>5</cp:revision>
  <dcterms:created xsi:type="dcterms:W3CDTF">2006-08-16T00:00:00Z</dcterms:created>
  <dcterms:modified xsi:type="dcterms:W3CDTF">2019-09-13T18:31:21Z</dcterms:modified>
  <dc:identifier>DADjDYZSySQ</dc:identifier>
</cp:coreProperties>
</file>